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378" r:id="rId2"/>
    <p:sldId id="391" r:id="rId3"/>
    <p:sldId id="536" r:id="rId4"/>
    <p:sldId id="537" r:id="rId5"/>
    <p:sldId id="538" r:id="rId6"/>
    <p:sldId id="541" r:id="rId7"/>
    <p:sldId id="565" r:id="rId8"/>
    <p:sldId id="539" r:id="rId9"/>
    <p:sldId id="540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2" r:id="rId19"/>
    <p:sldId id="563" r:id="rId20"/>
    <p:sldId id="564" r:id="rId21"/>
    <p:sldId id="559" r:id="rId22"/>
    <p:sldId id="560" r:id="rId23"/>
    <p:sldId id="568" r:id="rId24"/>
    <p:sldId id="562" r:id="rId25"/>
  </p:sldIdLst>
  <p:sldSz cx="9906000" cy="6858000" type="A4"/>
  <p:notesSz cx="6797675" cy="9926638"/>
  <p:embeddedFontLst>
    <p:embeddedFont>
      <p:font typeface="산돌고딕 M" panose="020D0604000101010101" pitchFamily="50" charset="-127"/>
      <p:regular r:id="rId27"/>
    </p:embeddedFont>
    <p:embeddedFont>
      <p:font typeface="HY헤드라인M" panose="02030600000101010101" pitchFamily="18" charset="-127"/>
      <p:regular r:id="rId28"/>
    </p:embeddedFont>
    <p:embeddedFont>
      <p:font typeface="HY견고딕" panose="02030600000101010101" pitchFamily="18" charset="-127"/>
      <p:regular r:id="rId29"/>
    </p:embeddedFont>
    <p:embeddedFont>
      <p:font typeface="-윤고딕140" panose="02030504000101010101" pitchFamily="18" charset="-127"/>
      <p:regular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다음_SemiBold" panose="02000700060000000000" pitchFamily="2" charset="-127"/>
      <p:regular r:id="rId33"/>
    </p:embeddedFont>
    <p:embeddedFont>
      <p:font typeface="산돌고딕B" panose="020D0804000101010101" pitchFamily="50" charset="-127"/>
      <p:regular r:id="rId34"/>
    </p:embeddedFont>
    <p:embeddedFont>
      <p:font typeface="산돌고딕 L" panose="020D0304000101010101" pitchFamily="50" charset="-127"/>
      <p:regular r:id="rId35"/>
    </p:embeddedFont>
    <p:embeddedFont>
      <p:font typeface="나눔고딕 ExtraBold" panose="020D0904000000000000" pitchFamily="50" charset="-127"/>
      <p:bold r:id="rId36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orient="horz" pos="1026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459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pos="3120">
          <p15:clr>
            <a:srgbClr val="A4A3A4"/>
          </p15:clr>
        </p15:guide>
        <p15:guide id="8" pos="6023">
          <p15:clr>
            <a:srgbClr val="A4A3A4"/>
          </p15:clr>
        </p15:guide>
        <p15:guide id="9" pos="1850">
          <p15:clr>
            <a:srgbClr val="A4A3A4"/>
          </p15:clr>
        </p15:guide>
        <p15:guide id="10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85D7"/>
    <a:srgbClr val="002E50"/>
    <a:srgbClr val="F2960E"/>
    <a:srgbClr val="008000"/>
    <a:srgbClr val="00518E"/>
    <a:srgbClr val="00CC00"/>
    <a:srgbClr val="5252C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7" autoAdjust="0"/>
    <p:restoredTop sz="60000" autoAdjust="0"/>
  </p:normalViewPr>
  <p:slideViewPr>
    <p:cSldViewPr showGuides="1">
      <p:cViewPr varScale="1">
        <p:scale>
          <a:sx n="116" d="100"/>
          <a:sy n="116" d="100"/>
        </p:scale>
        <p:origin x="1728" y="132"/>
      </p:cViewPr>
      <p:guideLst>
        <p:guide orient="horz"/>
        <p:guide orient="horz" pos="4088"/>
        <p:guide orient="horz" pos="1026"/>
        <p:guide orient="horz" pos="436"/>
        <p:guide orient="horz" pos="459"/>
        <p:guide orient="horz" pos="799"/>
        <p:guide pos="3120"/>
        <p:guide pos="6023"/>
        <p:guide pos="1850"/>
        <p:guide pos="1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729AA00-9FCD-459F-99F6-D1265B23D9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4132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안녕하십니까</a:t>
            </a:r>
            <a:endParaRPr lang="en-US" altLang="ko-KR" dirty="0" smtClean="0"/>
          </a:p>
          <a:p>
            <a:r>
              <a:rPr lang="ko-KR" altLang="en-US" dirty="0" smtClean="0"/>
              <a:t>국가병해충관리시스템 </a:t>
            </a:r>
            <a:r>
              <a:rPr lang="ko-KR" altLang="en-US" dirty="0" err="1" smtClean="0"/>
              <a:t>고도화사업의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맡은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주식회사 </a:t>
            </a:r>
            <a:r>
              <a:rPr lang="ko-KR" altLang="en-US" dirty="0" err="1" smtClean="0"/>
              <a:t>야긴스텍의</a:t>
            </a:r>
            <a:r>
              <a:rPr lang="ko-KR" altLang="en-US" dirty="0" smtClean="0"/>
              <a:t> 류정호과장입니다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246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9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55646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10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53716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6287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640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2131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17027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08523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449440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6732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5610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9470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19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4711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337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21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1881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942015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이상으로 제안발표를 마치겠습니다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423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4161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3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2778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4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7624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5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74147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67812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AA00-9FCD-459F-99F6-D1265B23D9ED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852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00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F63BA-D836-48C3-B525-880847257885}" type="slidenum">
              <a:rPr lang="en-US" altLang="ko-KR" smtClean="0"/>
              <a:pPr/>
              <a:t>8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28037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첫화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바람2"/>
          <p:cNvPicPr>
            <a:picLocks noChangeAspect="1" noChangeArrowheads="1"/>
          </p:cNvPicPr>
          <p:nvPr userDrawn="1"/>
        </p:nvPicPr>
        <p:blipFill>
          <a:blip r:embed="rId3" cstate="print"/>
          <a:srcRect l="40765"/>
          <a:stretch>
            <a:fillRect/>
          </a:stretch>
        </p:blipFill>
        <p:spPr bwMode="auto">
          <a:xfrm>
            <a:off x="-1023938" y="-1900238"/>
            <a:ext cx="7581901" cy="30384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그림 6" descr="농진청로고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4775" y="779463"/>
            <a:ext cx="142398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4552 -0.03609 L 0.06299 0.02845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4740275" y="6577013"/>
            <a:ext cx="569913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latin typeface="다음_SemiBold" pitchFamily="2" charset="-127"/>
                <a:ea typeface="다음_SemiBold" pitchFamily="2" charset="-127"/>
              </a:defRPr>
            </a:lvl1pPr>
          </a:lstStyle>
          <a:p>
            <a:pPr>
              <a:defRPr/>
            </a:pPr>
            <a:fld id="{E4085F04-C40C-4B98-8215-3214DCF67B5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7" name="그림 6" descr="테두리블러처리_야긴스로고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428" y="6508864"/>
            <a:ext cx="777546" cy="31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한국발명진흥회png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051" y="6524461"/>
            <a:ext cx="863525" cy="33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화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4740275" y="6577013"/>
            <a:ext cx="569913" cy="2809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 i="0" smtClean="0">
                <a:latin typeface="다음_SemiBold" pitchFamily="2" charset="-127"/>
                <a:ea typeface="다음_SemiBold" pitchFamily="2" charset="-127"/>
              </a:defRPr>
            </a:lvl1pPr>
          </a:lstStyle>
          <a:p>
            <a:pPr>
              <a:defRPr/>
            </a:pPr>
            <a:fld id="{E4085F04-C40C-4B98-8215-3214DCF67B5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6" name="그림 5" descr="테두리블러처리_야긴스로고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5428" y="6508864"/>
            <a:ext cx="777546" cy="31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한국발명진흥회png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051" y="6524461"/>
            <a:ext cx="863525" cy="33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지막장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메인목차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서브목차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Untitled-1"/>
          <p:cNvPicPr>
            <a:picLocks noChangeAspect="1" noChangeArrowheads="1"/>
          </p:cNvPicPr>
          <p:nvPr userDrawn="1"/>
        </p:nvPicPr>
        <p:blipFill>
          <a:blip r:embed="rId3" cstate="print">
            <a:lum bright="-26000" contrast="56000"/>
          </a:blip>
          <a:srcRect/>
          <a:stretch>
            <a:fillRect/>
          </a:stretch>
        </p:blipFill>
        <p:spPr bwMode="auto">
          <a:xfrm>
            <a:off x="928688" y="1285875"/>
            <a:ext cx="803116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6" descr="C:\01_project_2009\01_제안서작업\그림4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313" y="1109663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648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4" name="그림 3" descr="한국발명진흥회p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6524625"/>
            <a:ext cx="863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51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29"/>
          <p:cNvSpPr>
            <a:spLocks noGrp="1"/>
          </p:cNvSpPr>
          <p:nvPr userDrawn="1">
            <p:ph type="sldNum" sz="quarter" idx="10"/>
          </p:nvPr>
        </p:nvSpPr>
        <p:spPr>
          <a:xfrm>
            <a:off x="4740275" y="6534150"/>
            <a:ext cx="569913" cy="280988"/>
          </a:xfrm>
          <a:prstGeom prst="rect">
            <a:avLst/>
          </a:prstGeom>
        </p:spPr>
        <p:txBody>
          <a:bodyPr/>
          <a:lstStyle>
            <a:lvl1pPr>
              <a:defRPr b="1" smtClean="0"/>
            </a:lvl1pPr>
          </a:lstStyle>
          <a:p>
            <a:pPr algn="l">
              <a:defRPr/>
            </a:pPr>
            <a:fld id="{A44C6123-B2F7-43FE-8892-4AE5885B9087}" type="slidenum">
              <a:rPr lang="en-US" altLang="ko-KR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pPr algn="l"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2" r:id="rId2"/>
    <p:sldLayoutId id="2147483913" r:id="rId3"/>
    <p:sldLayoutId id="2147483908" r:id="rId4"/>
    <p:sldLayoutId id="2147483911" r:id="rId5"/>
    <p:sldLayoutId id="2147483915" r:id="rId6"/>
    <p:sldLayoutId id="2147483916" r:id="rId7"/>
    <p:sldLayoutId id="2147483918" r:id="rId8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512079" y="2106376"/>
            <a:ext cx="6881842" cy="504057"/>
            <a:chOff x="1275514" y="1803398"/>
            <a:chExt cx="6881842" cy="603250"/>
          </a:xfrm>
        </p:grpSpPr>
        <p:sp>
          <p:nvSpPr>
            <p:cNvPr id="10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275614" y="1803398"/>
              <a:ext cx="68817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병해충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예측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나눔고딕 ExtraBold"/>
                  <a:ea typeface="나눔고딕 ExtraBold"/>
                </a:rPr>
                <a:t>ㆍ검색</a:t>
              </a:r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나눔고딕 ExtraBold"/>
                  <a:ea typeface="나눔고딕 ExtraBold"/>
                </a:rPr>
                <a:t> </a:t>
              </a:r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Open API </a:t>
              </a:r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구현 교육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1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275514" y="1803399"/>
              <a:ext cx="68818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병해충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예측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나눔고딕 ExtraBold"/>
                  <a:ea typeface="나눔고딕 ExtraBold"/>
                </a:rPr>
                <a:t>ㆍ검색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Open API 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구현 교육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979309" y="3767097"/>
            <a:ext cx="1947382" cy="290925"/>
            <a:chOff x="1304751" y="3104966"/>
            <a:chExt cx="7428669" cy="606297"/>
          </a:xfrm>
        </p:grpSpPr>
        <p:sp>
          <p:nvSpPr>
            <p:cNvPr id="14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378448" y="3104966"/>
              <a:ext cx="7354972" cy="6032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2013.05.15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5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304751" y="3108013"/>
              <a:ext cx="7340601" cy="6032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2023.09.15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56756" y="1350293"/>
            <a:ext cx="4248472" cy="360039"/>
            <a:chOff x="1275514" y="1803389"/>
            <a:chExt cx="6881842" cy="603258"/>
          </a:xfrm>
        </p:grpSpPr>
        <p:sp>
          <p:nvSpPr>
            <p:cNvPr id="9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275614" y="1803398"/>
              <a:ext cx="6881742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국가농작물병해충 관리시스템</a:t>
              </a:r>
              <a:r>
                <a:rPr lang="en-US" altLang="ko-KR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(NCPMS) </a:t>
              </a:r>
            </a:p>
          </p:txBody>
        </p:sp>
        <p:sp>
          <p:nvSpPr>
            <p:cNvPr id="12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275514" y="1803389"/>
              <a:ext cx="6881842" cy="60324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국가농작물병해충 관리시스템</a:t>
              </a:r>
              <a:r>
                <a:rPr lang="en-US" altLang="ko-KR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(NCPMS)</a:t>
              </a:r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 </a:t>
              </a:r>
              <a:endParaRPr lang="en-US" altLang="ko-KR" sz="3200" b="1" kern="10" dirty="0" smtClean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11810" y="4952789"/>
            <a:ext cx="4273974" cy="576065"/>
            <a:chOff x="1378448" y="3104966"/>
            <a:chExt cx="7354972" cy="606377"/>
          </a:xfrm>
        </p:grpSpPr>
        <p:sp>
          <p:nvSpPr>
            <p:cNvPr id="18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378448" y="3104966"/>
              <a:ext cx="7354972" cy="60324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농촌진흥청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지식정보화담당관실</a:t>
              </a:r>
              <a:endParaRPr lang="en-US" altLang="ko-KR" sz="3200" b="1" kern="10" dirty="0" smtClean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  <a:p>
              <a:pPr algn="ctr"/>
              <a:r>
                <a:rPr lang="ko-KR" altLang="en-US" sz="3200" b="1" kern="10" dirty="0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㈜ </a:t>
              </a:r>
              <a:r>
                <a:rPr lang="ko-KR" altLang="en-US" sz="3200" b="1" kern="10" dirty="0" err="1" smtClean="0">
                  <a:ln w="57150">
                    <a:solidFill>
                      <a:srgbClr val="FFFFFF"/>
                    </a:solidFill>
                    <a:round/>
                    <a:headEnd/>
                    <a:tailEnd/>
                  </a:ln>
                  <a:noFill/>
                  <a:effectLst>
                    <a:outerShdw dist="35921" dir="2700000" algn="ctr" rotWithShape="0">
                      <a:srgbClr val="FFFFFF">
                        <a:alpha val="50000"/>
                      </a:srgbClr>
                    </a:outerShdw>
                  </a:effectLst>
                  <a:latin typeface="HY헤드라인M"/>
                  <a:ea typeface="HY헤드라인M"/>
                </a:rPr>
                <a:t>미소테크</a:t>
              </a:r>
              <a:endParaRPr lang="ko-KR" altLang="en-US" sz="3200" b="1" kern="10" dirty="0">
                <a:ln w="57150">
                  <a:solidFill>
                    <a:srgbClr val="FFFFFF"/>
                  </a:solidFill>
                  <a:round/>
                  <a:headEnd/>
                  <a:tailEnd/>
                </a:ln>
                <a:noFill/>
                <a:effectLst>
                  <a:outerShdw dist="35921" dir="2700000" algn="ctr" rotWithShape="0">
                    <a:srgbClr val="FFFFFF">
                      <a:alpha val="50000"/>
                    </a:srgbClr>
                  </a:outerShdw>
                </a:effectLst>
                <a:latin typeface="HY헤드라인M"/>
                <a:ea typeface="HY헤드라인M"/>
              </a:endParaRPr>
            </a:p>
          </p:txBody>
        </p:sp>
        <p:sp>
          <p:nvSpPr>
            <p:cNvPr id="19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380221" y="3108094"/>
              <a:ext cx="7340599" cy="603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농촌진흥청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지식정보화담당관실</a:t>
              </a:r>
              <a:endParaRPr lang="en-US" altLang="ko-KR" sz="3200" b="1" kern="10" dirty="0" smtClean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  <a:p>
              <a:pPr algn="ctr"/>
              <a:r>
                <a:rPr lang="ko-KR" altLang="en-US" sz="3200" b="1" kern="10" dirty="0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㈜ </a:t>
              </a:r>
              <a:r>
                <a:rPr lang="ko-KR" altLang="en-US" sz="3200" b="1" kern="10" dirty="0" err="1" smtClean="0">
                  <a:ln w="41275">
                    <a:noFill/>
                    <a:round/>
                    <a:headEnd/>
                    <a:tailEnd/>
                  </a:ln>
                  <a:solidFill>
                    <a:srgbClr val="114D69"/>
                  </a:solidFill>
                  <a:latin typeface="HY헤드라인M"/>
                  <a:ea typeface="HY헤드라인M"/>
                </a:rPr>
                <a:t>미소테크</a:t>
              </a:r>
              <a:endParaRPr lang="ko-KR" altLang="en-US" sz="3200" b="1" kern="10" dirty="0">
                <a:ln w="41275">
                  <a:noFill/>
                  <a:round/>
                  <a:headEnd/>
                  <a:tailEnd/>
                </a:ln>
                <a:solidFill>
                  <a:srgbClr val="114D69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209922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작물의 중분류를 제공하며 잡초를 제외한 나머지 작물의 중간 경로입니다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5565" y="2041506"/>
            <a:ext cx="3666280" cy="32496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364189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794130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 및 잡초의 목록을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작물 및 잡초에 대하여 검색할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각 상세화면으로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1617" y="1274733"/>
            <a:ext cx="3979917" cy="42168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76369" y="3794130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 및 잡초의 목록을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작물 및 잡초에 대하여 검색할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각 상세화면으로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FontTx/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페이징처리가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1" y="1420785"/>
            <a:ext cx="4235508" cy="4192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병상세조회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화면은 작물의 병에 대한 기본정보와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병의 사진정보를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671398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2808279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7208" y="1201707"/>
            <a:ext cx="3539808" cy="43450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상세조회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화면은 작물과 관련이 있는 곤충의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기본정보와 곤충의 이미지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및 해당 곤충의 천적곤충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곤충 상세조회 화면에서 천적정보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3209922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1357" y="1457298"/>
            <a:ext cx="2965251" cy="401321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0494" y="2224071"/>
            <a:ext cx="3089700" cy="362904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상세조회 화면은 작물과 관련이 있는 해충의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기본정보와 해충의 이미지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및 해당 해충의 천적곤충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해충 상세조회 화면에서 천적정보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3611565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516062"/>
            <a:ext cx="2955929" cy="427202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13520" y="2757504"/>
            <a:ext cx="2875130" cy="308135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천적곤충 상세조회 화면은 작물과 관련이 있는 해충의 천적입니다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보통 곤충 및 해충 상세조회에서 연계하여 조회하는 경우가 대부분입니다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천적곤충 상세조회 화면에서 해충 상세조회 화면으로 이동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4013208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457298"/>
            <a:ext cx="3457622" cy="3721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5363" y="2990844"/>
            <a:ext cx="3481441" cy="27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55"/>
          <p:cNvSpPr txBox="1">
            <a:spLocks noChangeArrowheads="1"/>
          </p:cNvSpPr>
          <p:nvPr/>
        </p:nvSpPr>
        <p:spPr bwMode="auto">
          <a:xfrm>
            <a:off x="352362" y="1027944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 상세조회 화면은 작물과 관련이 있는 잡초의 정보를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잡초의 정보 및 이미지를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6523059" y="589047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2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3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4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5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00376" y="4414851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8331" y="1530324"/>
            <a:ext cx="4783203" cy="43450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AJAX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III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병해충예측 </a:t>
            </a: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병해충예측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457298"/>
            <a:ext cx="901871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대부분 지도를 표현해야 하므로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예시는 병해충 예측지도로 진행하며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개발언어는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예로 하겠습니다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는 정보제공기간에만 예측지도가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조회됩니다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8" name="TextBox 55"/>
          <p:cNvSpPr txBox="1">
            <a:spLocks noChangeArrowheads="1"/>
          </p:cNvSpPr>
          <p:nvPr/>
        </p:nvSpPr>
        <p:spPr bwMode="auto">
          <a:xfrm>
            <a:off x="6559572" y="5963502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08" y="1044345"/>
            <a:ext cx="4441285" cy="51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6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신청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611" y="1398115"/>
            <a:ext cx="5399150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 </a:t>
            </a:r>
            <a:r>
              <a:rPr lang="en-US" altLang="ko-KR" sz="3600" spc="30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API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 준비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10" name="그룹 7"/>
          <p:cNvGrpSpPr>
            <a:grpSpLocks/>
          </p:cNvGrpSpPr>
          <p:nvPr/>
        </p:nvGrpSpPr>
        <p:grpSpPr bwMode="auto">
          <a:xfrm>
            <a:off x="3080271" y="2747961"/>
            <a:ext cx="5222875" cy="571500"/>
            <a:chOff x="3079810" y="2357430"/>
            <a:chExt cx="5222875" cy="571511"/>
          </a:xfrm>
        </p:grpSpPr>
        <p:pic>
          <p:nvPicPr>
            <p:cNvPr id="35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8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3082925" cy="32316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2.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인증키 확인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28" name="그룹 7"/>
          <p:cNvGrpSpPr>
            <a:grpSpLocks/>
          </p:cNvGrpSpPr>
          <p:nvPr/>
        </p:nvGrpSpPr>
        <p:grpSpPr bwMode="auto">
          <a:xfrm>
            <a:off x="3089321" y="3368682"/>
            <a:ext cx="5222875" cy="571500"/>
            <a:chOff x="3079810" y="2357430"/>
            <a:chExt cx="5222875" cy="571511"/>
          </a:xfrm>
        </p:grpSpPr>
        <p:pic>
          <p:nvPicPr>
            <p:cNvPr id="29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164061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3.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구현 매뉴얼 다운로드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grpSp>
        <p:nvGrpSpPr>
          <p:cNvPr id="31" name="그룹 7"/>
          <p:cNvGrpSpPr>
            <a:grpSpLocks/>
          </p:cNvGrpSpPr>
          <p:nvPr/>
        </p:nvGrpSpPr>
        <p:grpSpPr bwMode="auto">
          <a:xfrm>
            <a:off x="3090837" y="3952890"/>
            <a:ext cx="5222875" cy="571500"/>
            <a:chOff x="3079810" y="2357430"/>
            <a:chExt cx="5222875" cy="571511"/>
          </a:xfrm>
        </p:grpSpPr>
        <p:pic>
          <p:nvPicPr>
            <p:cNvPr id="32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164061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4. Open API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구성도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병해충예측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(AJAX)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5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19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53" y="1836307"/>
            <a:ext cx="5562932" cy="4349202"/>
          </a:xfrm>
          <a:prstGeom prst="rect">
            <a:avLst/>
          </a:prstGeom>
        </p:spPr>
      </p:pic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52362" y="1019142"/>
            <a:ext cx="90187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</a:t>
            </a:r>
            <a:r>
              <a:rPr lang="en-US" altLang="ko-KR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javascript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코딩이 구성되어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아래의 코딩만 구현하면 나머지 부분은 별도의 코딩이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필요없습니다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언어별로 제공하는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페이지를 동일한 경로에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셋팅이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필요합니다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 시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SSL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지정 및 별도의 포트를 지정하는 경우 모두 동일하게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셋팅해야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989446" y="3348632"/>
            <a:ext cx="2394470" cy="1523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34234" y="4229326"/>
            <a:ext cx="1957882" cy="1232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55"/>
          <p:cNvSpPr txBox="1">
            <a:spLocks noChangeArrowheads="1"/>
          </p:cNvSpPr>
          <p:nvPr/>
        </p:nvSpPr>
        <p:spPr bwMode="auto">
          <a:xfrm>
            <a:off x="4617674" y="3567573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Call Back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페이지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아래쪽 화살표 43"/>
          <p:cNvSpPr/>
          <p:nvPr/>
        </p:nvSpPr>
        <p:spPr>
          <a:xfrm rot="5400000">
            <a:off x="5224470" y="4181413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55"/>
          <p:cNvSpPr txBox="1">
            <a:spLocks noChangeArrowheads="1"/>
          </p:cNvSpPr>
          <p:nvPr/>
        </p:nvSpPr>
        <p:spPr bwMode="auto">
          <a:xfrm>
            <a:off x="5474237" y="4152452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예측지도 시작 지역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35798" y="4708668"/>
            <a:ext cx="2575035" cy="1184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55"/>
          <p:cNvSpPr txBox="1">
            <a:spLocks noChangeArrowheads="1"/>
          </p:cNvSpPr>
          <p:nvPr/>
        </p:nvSpPr>
        <p:spPr bwMode="auto">
          <a:xfrm>
            <a:off x="3864601" y="4967572"/>
            <a:ext cx="31766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서비스 작목 설정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아래쪽 화살표 47"/>
          <p:cNvSpPr/>
          <p:nvPr/>
        </p:nvSpPr>
        <p:spPr>
          <a:xfrm rot="7745845">
            <a:off x="4399083" y="3489017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 rot="7745845">
            <a:off x="3621719" y="4865225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68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구현 시 주의사항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IV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 주의사항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3" name="그룹 7"/>
          <p:cNvGrpSpPr>
            <a:grpSpLocks/>
          </p:cNvGrpSpPr>
          <p:nvPr/>
        </p:nvGrpSpPr>
        <p:grpSpPr bwMode="auto">
          <a:xfrm>
            <a:off x="3080271" y="2747961"/>
            <a:ext cx="5222875" cy="571500"/>
            <a:chOff x="3079810" y="2357430"/>
            <a:chExt cx="5222875" cy="571511"/>
          </a:xfrm>
        </p:grpSpPr>
        <p:pic>
          <p:nvPicPr>
            <p:cNvPr id="35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8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76397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2.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국가농작물병해충관리시스템 담당자 연락처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구현 주의사항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화면의 글자가 깨지는 경우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대부분의 경우에는 소스파일의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셑의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문제가 있는 경우가 많습니다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소스파일의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셑을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변경하여 적용해보시기 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 구현 시 검색조건 전송 시 검색이 되지 않는 경우</a:t>
            </a: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    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국가농작물병해충관리시스템의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셑은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UTF-8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한글데이터를 전송해야 할 경우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UTF-8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인코딩하여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전송하시기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자세한 사항은 샘플파일을 참고하십시오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3. 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병해충예측은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AJAX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방식으로만 제공되며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시 크로스사이트 스크립트 오류가 브라우저에서 발생하는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경우는 다음을 확인하세요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소스와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콜백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페이지를 동일한 경로에 위치하십시오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 소스와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콜백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페이지를 모두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HTTP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구간에 위치 시키십시오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특정포트를 사용하는 경우 모두 같은 포트에서 호출하도록 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에서 제공하는 모든 이미지는 농촌진흥청 로고가 워터마크로 적용되어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/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병해충 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의 상세화면에서 제공하는 이미지는 사이즈가 모두 다릅니다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b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구현예제에서는 일괄적으로 동일한 사이즈로 고정하였으니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원본사이즈로 제공하기 위해서는 별도의 작업을 하시기 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담당자 연락처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7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신청 및 승인 처리 문의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=&gt;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농촌진흥청 지식정보화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담당관실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김주란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주무관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063)238-0476</a:t>
            </a:r>
          </a:p>
          <a:p>
            <a:pPr marL="228600" indent="-228600" algn="l">
              <a:buAutoNum type="arabicPeriod"/>
            </a:pP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>
              <a:buAutoNum type="arabicPeriod"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구현 문의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228600" indent="-228600" algn="l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    =&gt; (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미소테크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전병호 과장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063)238-0476</a:t>
            </a:r>
          </a:p>
        </p:txBody>
      </p:sp>
    </p:spTree>
    <p:extLst>
      <p:ext uri="{BB962C8B-B14F-4D97-AF65-F5344CB8AC3E}">
        <p14:creationId xmlns:p14="http://schemas.microsoft.com/office/powerpoint/2010/main" val="41378090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8" name="Picture 16" descr="색물결_라지2"/>
          <p:cNvPicPr>
            <a:picLocks noChangeAspect="1" noChangeArrowheads="1"/>
          </p:cNvPicPr>
          <p:nvPr/>
        </p:nvPicPr>
        <p:blipFill>
          <a:blip r:embed="rId3" cstate="print">
            <a:lum bright="66000" contrast="6000"/>
            <a:grayscl/>
          </a:blip>
          <a:srcRect/>
          <a:stretch>
            <a:fillRect/>
          </a:stretch>
        </p:blipFill>
        <p:spPr bwMode="auto">
          <a:xfrm rot="1061478">
            <a:off x="-488950" y="1835150"/>
            <a:ext cx="1019492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17" descr="색물결_라지2"/>
          <p:cNvPicPr>
            <a:picLocks noChangeAspect="1" noChangeArrowheads="1"/>
          </p:cNvPicPr>
          <p:nvPr/>
        </p:nvPicPr>
        <p:blipFill>
          <a:blip r:embed="rId4" cstate="print">
            <a:lum bright="36000"/>
          </a:blip>
          <a:srcRect/>
          <a:stretch>
            <a:fillRect/>
          </a:stretch>
        </p:blipFill>
        <p:spPr bwMode="auto">
          <a:xfrm rot="-652898">
            <a:off x="34925" y="190500"/>
            <a:ext cx="10223500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15" descr="감사_수정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7375" y="2349500"/>
            <a:ext cx="6264275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4.44444E-6 L 0.04236 -0.016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-8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-7.40741E-7 L -0.04097 0.0125 " pathEditMode="relative" rAng="0" ptsTypes="AA">
                                      <p:cBhvr>
                                        <p:cTn id="20" dur="4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" y="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 API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신청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2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20" name="그룹 51"/>
          <p:cNvGrpSpPr>
            <a:grpSpLocks/>
          </p:cNvGrpSpPr>
          <p:nvPr/>
        </p:nvGrpSpPr>
        <p:grpSpPr bwMode="auto">
          <a:xfrm>
            <a:off x="534927" y="2698740"/>
            <a:ext cx="2019300" cy="1512887"/>
            <a:chOff x="557064" y="1520788"/>
            <a:chExt cx="2019672" cy="1512168"/>
          </a:xfrm>
        </p:grpSpPr>
        <p:sp>
          <p:nvSpPr>
            <p:cNvPr id="21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22" name="Rectangle 339" descr="그림4"/>
            <p:cNvSpPr>
              <a:spLocks noChangeArrowheads="1"/>
            </p:cNvSpPr>
            <p:nvPr/>
          </p:nvSpPr>
          <p:spPr bwMode="auto">
            <a:xfrm>
              <a:off x="577851" y="1534567"/>
              <a:ext cx="1987058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30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4308536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신청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pic>
        <p:nvPicPr>
          <p:cNvPr id="59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278"/>
          <p:cNvSpPr txBox="1">
            <a:spLocks noChangeArrowheads="1"/>
          </p:cNvSpPr>
          <p:nvPr/>
        </p:nvSpPr>
        <p:spPr bwMode="auto">
          <a:xfrm>
            <a:off x="2798733" y="3246435"/>
            <a:ext cx="9265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로그인 후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err="1" smtClean="0">
                <a:latin typeface="산돌고딕 M" pitchFamily="50" charset="-127"/>
                <a:ea typeface="산돌고딕 M" pitchFamily="50" charset="-127"/>
              </a:rPr>
              <a:t>마이페이지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 이동</a:t>
            </a:r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4040174" y="4779981"/>
            <a:ext cx="48562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사용하는 기관의 </a:t>
            </a:r>
            <a:endParaRPr lang="en-US" altLang="ko-KR" sz="1200" b="1" dirty="0" smtClean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담당자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각 센터의 담당자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의 계정으로신청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55"/>
          <p:cNvSpPr txBox="1">
            <a:spLocks noChangeArrowheads="1"/>
          </p:cNvSpPr>
          <p:nvPr/>
        </p:nvSpPr>
        <p:spPr bwMode="auto">
          <a:xfrm>
            <a:off x="352362" y="5598372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신청정보는 국가농작물병해충관리시스템 운영자에 의해 검토 후 승인 혹은 반려 처리 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반려처리 된 경우에는 반려사유를 확인 하시고 새로 신청하셔야 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487" y="1556104"/>
            <a:ext cx="4916138" cy="287302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4832301" y="2651409"/>
            <a:ext cx="3835475" cy="7750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55"/>
          <p:cNvSpPr txBox="1">
            <a:spLocks noChangeArrowheads="1"/>
          </p:cNvSpPr>
          <p:nvPr/>
        </p:nvSpPr>
        <p:spPr bwMode="auto">
          <a:xfrm>
            <a:off x="6393160" y="3872081"/>
            <a:ext cx="10216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서비스 체크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773875" y="3542651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12" y="3048981"/>
            <a:ext cx="1962324" cy="95152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 API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인증키 확인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3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5849" y="946116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3833867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</a:t>
            </a:r>
            <a:r>
              <a:rPr lang="en-US" altLang="ko-KR" sz="1400" smtClean="0">
                <a:latin typeface="산돌고딕B" pitchFamily="50" charset="-127"/>
                <a:ea typeface="산돌고딕B" pitchFamily="50" charset="-127"/>
              </a:rPr>
              <a:t>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신청내역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4040175" y="4560903"/>
            <a:ext cx="48562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신청한 계정으로 접속하여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획득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0" name="그룹 51"/>
          <p:cNvGrpSpPr>
            <a:grpSpLocks/>
          </p:cNvGrpSpPr>
          <p:nvPr/>
        </p:nvGrpSpPr>
        <p:grpSpPr bwMode="auto">
          <a:xfrm>
            <a:off x="534927" y="2698740"/>
            <a:ext cx="2019300" cy="1512887"/>
            <a:chOff x="557064" y="1520788"/>
            <a:chExt cx="2019672" cy="1512168"/>
          </a:xfrm>
        </p:grpSpPr>
        <p:sp>
          <p:nvSpPr>
            <p:cNvPr id="42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43" name="Rectangle 339" descr="그림4"/>
            <p:cNvSpPr>
              <a:spLocks noChangeArrowheads="1"/>
            </p:cNvSpPr>
            <p:nvPr/>
          </p:nvSpPr>
          <p:spPr bwMode="auto">
            <a:xfrm>
              <a:off x="577850" y="1534567"/>
              <a:ext cx="1974849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5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278"/>
          <p:cNvSpPr txBox="1">
            <a:spLocks noChangeArrowheads="1"/>
          </p:cNvSpPr>
          <p:nvPr/>
        </p:nvSpPr>
        <p:spPr bwMode="auto">
          <a:xfrm>
            <a:off x="2616168" y="3209922"/>
            <a:ext cx="109966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err="1" smtClean="0">
                <a:latin typeface="산돌고딕 M" pitchFamily="50" charset="-127"/>
                <a:ea typeface="산돌고딕 M" pitchFamily="50" charset="-127"/>
              </a:rPr>
              <a:t>마이페이지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 이동 후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en-US" altLang="ko-KR" sz="1100" dirty="0" smtClean="0">
                <a:latin typeface="산돌고딕 M" pitchFamily="50" charset="-127"/>
                <a:ea typeface="산돌고딕 M" pitchFamily="50" charset="-127"/>
              </a:rPr>
              <a:t>Open API </a:t>
            </a:r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신청내역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확인</a:t>
            </a:r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352362" y="5181624"/>
            <a:ext cx="91647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 운영자가 신청내역을 승인하면 위 페이지에서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획득할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기관의 담당자는 획득한 </a:t>
            </a:r>
            <a:r>
              <a:rPr lang="ko-KR" altLang="en-US" sz="1200" b="1" dirty="0" err="1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인증키를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개발담당자에게 전달하시어 연계 개발을 시작하십시오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승인 이후 국가농작물병해충관리시스템 운영자에 의해 제공상태가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제공중지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변경될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 .</a:t>
            </a:r>
          </a:p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제공중지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상태인 경우에는 연계 정보가 제공되지 않으니 오류코드를 확인한 후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국가농작물병해충관리시스템 운영자에게 연락바랍니다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06" y="1501777"/>
            <a:ext cx="4950500" cy="250889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4179055" y="3414602"/>
            <a:ext cx="1350981" cy="146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55"/>
          <p:cNvSpPr txBox="1">
            <a:spLocks noChangeArrowheads="1"/>
          </p:cNvSpPr>
          <p:nvPr/>
        </p:nvSpPr>
        <p:spPr bwMode="auto">
          <a:xfrm>
            <a:off x="4321931" y="3857522"/>
            <a:ext cx="9858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인증키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 rot="10800000">
            <a:off x="4650548" y="3638444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12" y="3048981"/>
            <a:ext cx="1962324" cy="95152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구현 매뉴얼 다운로드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5849" y="946116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6" name="Rectangle 183"/>
          <p:cNvSpPr>
            <a:spLocks noChangeArrowheads="1"/>
          </p:cNvSpPr>
          <p:nvPr/>
        </p:nvSpPr>
        <p:spPr bwMode="auto">
          <a:xfrm flipV="1">
            <a:off x="3967149" y="1128679"/>
            <a:ext cx="5038793" cy="3833867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57" name="Rectangle 339" descr="그림4"/>
          <p:cNvSpPr>
            <a:spLocks noChangeArrowheads="1"/>
          </p:cNvSpPr>
          <p:nvPr/>
        </p:nvSpPr>
        <p:spPr bwMode="auto">
          <a:xfrm>
            <a:off x="4010290" y="1171601"/>
            <a:ext cx="4964516" cy="285697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en-US" altLang="ko-KR" sz="1400" dirty="0" smtClean="0">
                <a:latin typeface="산돌고딕B" pitchFamily="50" charset="-127"/>
                <a:ea typeface="산돌고딕B" pitchFamily="50" charset="-127"/>
              </a:rPr>
              <a:t>Open </a:t>
            </a:r>
            <a:r>
              <a:rPr lang="en-US" altLang="ko-KR" sz="1400" smtClean="0">
                <a:latin typeface="산돌고딕B" pitchFamily="50" charset="-127"/>
                <a:ea typeface="산돌고딕B" pitchFamily="50" charset="-127"/>
              </a:rPr>
              <a:t>API </a:t>
            </a:r>
            <a:r>
              <a:rPr lang="ko-KR" altLang="en-US" sz="1400" dirty="0" smtClean="0">
                <a:latin typeface="산돌고딕B" pitchFamily="50" charset="-127"/>
                <a:ea typeface="산돌고딕B" pitchFamily="50" charset="-127"/>
              </a:rPr>
              <a:t>이용안내</a:t>
            </a:r>
            <a:endParaRPr lang="en-US" altLang="ko-KR" sz="1400" dirty="0">
              <a:latin typeface="산돌고딕B" pitchFamily="50" charset="-127"/>
              <a:ea typeface="산돌고딕B" pitchFamily="50" charset="-127"/>
            </a:endParaRPr>
          </a:p>
        </p:txBody>
      </p:sp>
      <p:grpSp>
        <p:nvGrpSpPr>
          <p:cNvPr id="6" name="그룹 51"/>
          <p:cNvGrpSpPr>
            <a:grpSpLocks/>
          </p:cNvGrpSpPr>
          <p:nvPr/>
        </p:nvGrpSpPr>
        <p:grpSpPr bwMode="auto">
          <a:xfrm>
            <a:off x="534927" y="2698740"/>
            <a:ext cx="2019300" cy="1512887"/>
            <a:chOff x="557064" y="1520788"/>
            <a:chExt cx="2019672" cy="1512168"/>
          </a:xfrm>
        </p:grpSpPr>
        <p:sp>
          <p:nvSpPr>
            <p:cNvPr id="42" name="Rectangle 183"/>
            <p:cNvSpPr>
              <a:spLocks noChangeArrowheads="1"/>
            </p:cNvSpPr>
            <p:nvPr/>
          </p:nvSpPr>
          <p:spPr bwMode="auto">
            <a:xfrm flipV="1">
              <a:off x="560512" y="1520788"/>
              <a:ext cx="2004396" cy="1512168"/>
            </a:xfrm>
            <a:prstGeom prst="roundRect">
              <a:avLst>
                <a:gd name="adj" fmla="val 1318"/>
              </a:avLst>
            </a:prstGeom>
            <a:solidFill>
              <a:schemeClr val="bg1"/>
            </a:solidFill>
            <a:ln w="28575" algn="ctr">
              <a:gradFill flip="none" rotWithShape="1">
                <a:gsLst>
                  <a:gs pos="48000">
                    <a:srgbClr val="CACFDE"/>
                  </a:gs>
                  <a:gs pos="50000">
                    <a:srgbClr val="5E719A"/>
                  </a:gs>
                </a:gsLst>
                <a:lin ang="5400000" scaled="1"/>
                <a:tileRect/>
              </a:gra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 defTabSz="1043056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140000"/>
                <a:buFont typeface="Arial" charset="0"/>
                <a:buChar char="•"/>
                <a:defRPr/>
              </a:pPr>
              <a:endParaRPr kumimoji="0" lang="ko-KR" altLang="en-US" sz="1100" kern="0" dirty="0">
                <a:latin typeface="-윤고딕140" pitchFamily="18" charset="-127"/>
                <a:ea typeface="-윤고딕140" pitchFamily="18" charset="-127"/>
              </a:endParaRPr>
            </a:p>
          </p:txBody>
        </p:sp>
        <p:sp>
          <p:nvSpPr>
            <p:cNvPr id="43" name="Rectangle 339" descr="그림4"/>
            <p:cNvSpPr>
              <a:spLocks noChangeArrowheads="1"/>
            </p:cNvSpPr>
            <p:nvPr/>
          </p:nvSpPr>
          <p:spPr bwMode="auto">
            <a:xfrm>
              <a:off x="577850" y="1534567"/>
              <a:ext cx="1974849" cy="285898"/>
            </a:xfrm>
            <a:prstGeom prst="roundRect">
              <a:avLst>
                <a:gd name="adj" fmla="val 3417"/>
              </a:avLst>
            </a:prstGeom>
            <a:solidFill>
              <a:srgbClr val="CACFDE"/>
            </a:solidFill>
            <a:ln w="6350" algn="ctr">
              <a:noFill/>
              <a:miter lim="800000"/>
              <a:headEnd/>
              <a:tailEnd/>
            </a:ln>
          </p:spPr>
          <p:txBody>
            <a:bodyPr lIns="88596" tIns="44298" rIns="88596" bIns="44298" anchor="ctr"/>
            <a:lstStyle/>
            <a:p>
              <a:pPr algn="ctr"/>
              <a:r>
                <a:rPr lang="ko-KR" altLang="en-US" sz="1400" dirty="0" smtClean="0">
                  <a:latin typeface="산돌고딕B" pitchFamily="50" charset="-127"/>
                  <a:ea typeface="산돌고딕B" pitchFamily="50" charset="-127"/>
                </a:rPr>
                <a:t>병해충관리시스템 접속</a:t>
              </a:r>
              <a:endParaRPr lang="en-US" altLang="ko-KR" sz="1400" dirty="0"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557064" y="2729684"/>
              <a:ext cx="201967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C3300"/>
                  </a:solidFill>
                  <a:latin typeface="나눔고딕" pitchFamily="50" charset="-127"/>
                  <a:ea typeface="나눔고딕" pitchFamily="50" charset="-127"/>
                </a:rPr>
                <a:t>http://ncpms.rda.go.kr</a:t>
              </a:r>
              <a:endParaRPr lang="ko-KR" altLang="en-US" sz="1200" b="1" dirty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5" name="Picture 109" descr="3-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65" t="4814" r="44872" b="4814"/>
          <a:stretch>
            <a:fillRect/>
          </a:stretch>
        </p:blipFill>
        <p:spPr bwMode="auto">
          <a:xfrm>
            <a:off x="2616168" y="2479662"/>
            <a:ext cx="1460520" cy="1898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278"/>
          <p:cNvSpPr txBox="1">
            <a:spLocks noChangeArrowheads="1"/>
          </p:cNvSpPr>
          <p:nvPr/>
        </p:nvSpPr>
        <p:spPr bwMode="auto">
          <a:xfrm>
            <a:off x="2616168" y="3286299"/>
            <a:ext cx="117660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이용안내</a:t>
            </a:r>
            <a:r>
              <a:rPr lang="en-US" altLang="ko-KR" sz="1100" dirty="0" smtClean="0">
                <a:latin typeface="산돌고딕 M" pitchFamily="50" charset="-127"/>
                <a:ea typeface="산돌고딕 M" pitchFamily="50" charset="-127"/>
              </a:rPr>
              <a:t> &gt; </a:t>
            </a:r>
            <a:r>
              <a:rPr lang="en-US" altLang="ko-KR" sz="1100" dirty="0" err="1" smtClean="0">
                <a:latin typeface="산돌고딕 M" pitchFamily="50" charset="-127"/>
                <a:ea typeface="산돌고딕 M" pitchFamily="50" charset="-127"/>
              </a:rPr>
              <a:t>OpenAPI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r>
              <a:rPr lang="ko-KR" altLang="en-US" sz="1100" dirty="0" smtClean="0">
                <a:latin typeface="산돌고딕 M" pitchFamily="50" charset="-127"/>
                <a:ea typeface="산돌고딕 M" pitchFamily="50" charset="-127"/>
              </a:rPr>
              <a:t>이용안내 접속</a:t>
            </a:r>
            <a:endParaRPr lang="en-US" altLang="ko-KR" sz="1100" dirty="0" smtClean="0">
              <a:latin typeface="산돌고딕 M" pitchFamily="50" charset="-127"/>
              <a:ea typeface="산돌고딕 M" pitchFamily="50" charset="-127"/>
            </a:endParaRPr>
          </a:p>
          <a:p>
            <a:pPr algn="ctr"/>
            <a:endParaRPr lang="en-US" altLang="ko-KR" sz="1100" dirty="0">
              <a:latin typeface="산돌고딕 M" pitchFamily="50" charset="-127"/>
              <a:ea typeface="산돌고딕 M" pitchFamily="50" charset="-127"/>
            </a:endParaRPr>
          </a:p>
        </p:txBody>
      </p: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352362" y="5181624"/>
            <a:ext cx="9018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위 페이지에서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매뉴얼 및 언어별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(ASP,PHP,JSP)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샘플파일을 다운로드 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매뉴얼 숙지 후 샘플파일을 이용하여 병해충 검색 및 병해충 예측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Open API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구현할 수 있습니다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12" y="3048981"/>
            <a:ext cx="1962324" cy="95152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t="902"/>
          <a:stretch/>
        </p:blipFill>
        <p:spPr>
          <a:xfrm>
            <a:off x="4076686" y="1556791"/>
            <a:ext cx="4783203" cy="29096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448693" y="4195151"/>
            <a:ext cx="648072" cy="23814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55"/>
          <p:cNvSpPr txBox="1">
            <a:spLocks noChangeArrowheads="1"/>
          </p:cNvSpPr>
          <p:nvPr/>
        </p:nvSpPr>
        <p:spPr bwMode="auto">
          <a:xfrm>
            <a:off x="7388067" y="4172774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매뉴얼 및 샘플소스 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 rot="16200000">
            <a:off x="7220743" y="4194182"/>
            <a:ext cx="292104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err="1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OpenAPI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구성도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32388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5</a:t>
            </a:fld>
            <a:endParaRPr lang="en-US" altLang="ko-KR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32" name="Rectangle 183"/>
          <p:cNvSpPr>
            <a:spLocks noChangeArrowheads="1"/>
          </p:cNvSpPr>
          <p:nvPr/>
        </p:nvSpPr>
        <p:spPr bwMode="auto">
          <a:xfrm flipV="1">
            <a:off x="1885908" y="1019140"/>
            <a:ext cx="6223159" cy="3489980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33" name="Rectangle 339" descr="그림4"/>
          <p:cNvSpPr>
            <a:spLocks noChangeArrowheads="1"/>
          </p:cNvSpPr>
          <p:nvPr/>
        </p:nvSpPr>
        <p:spPr bwMode="auto">
          <a:xfrm>
            <a:off x="1940924" y="1050569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smtClean="0">
                <a:latin typeface="산돌고딕B" pitchFamily="50" charset="-127"/>
                <a:ea typeface="산돌고딕B" pitchFamily="50" charset="-127"/>
              </a:rPr>
              <a:t>병해충 검색 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52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67841"/>
              </p:ext>
            </p:extLst>
          </p:nvPr>
        </p:nvGraphicFramePr>
        <p:xfrm>
          <a:off x="1958934" y="1457298"/>
          <a:ext cx="6061158" cy="2979814"/>
        </p:xfrm>
        <a:graphic>
          <a:graphicData uri="http://schemas.openxmlformats.org/drawingml/2006/table">
            <a:tbl>
              <a:tblPr/>
              <a:tblGrid>
                <a:gridCol w="2300319"/>
                <a:gridCol w="3760839"/>
              </a:tblGrid>
              <a:tr h="311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분류별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 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668045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그룹 57"/>
          <p:cNvGrpSpPr/>
          <p:nvPr/>
        </p:nvGrpSpPr>
        <p:grpSpPr>
          <a:xfrm>
            <a:off x="2031961" y="1844824"/>
            <a:ext cx="2154266" cy="274637"/>
            <a:chOff x="1995448" y="1858941"/>
            <a:chExt cx="2154266" cy="274637"/>
          </a:xfrm>
        </p:grpSpPr>
        <p:sp>
          <p:nvSpPr>
            <p:cNvPr id="53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smtClean="0">
                  <a:latin typeface="산돌고딕 M" pitchFamily="50" charset="-127"/>
                  <a:ea typeface="산돌고딕 L" pitchFamily="50" charset="-127"/>
                </a:rPr>
                <a:t>병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54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65"/>
          <p:cNvGrpSpPr/>
          <p:nvPr/>
        </p:nvGrpSpPr>
        <p:grpSpPr>
          <a:xfrm>
            <a:off x="2031961" y="2155027"/>
            <a:ext cx="2154266" cy="274637"/>
            <a:chOff x="1995448" y="1858941"/>
            <a:chExt cx="2154266" cy="274637"/>
          </a:xfrm>
        </p:grpSpPr>
        <p:sp>
          <p:nvSpPr>
            <p:cNvPr id="67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병원체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8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병원체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9" name="아래쪽 화살표 68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9"/>
          <p:cNvGrpSpPr/>
          <p:nvPr/>
        </p:nvGrpSpPr>
        <p:grpSpPr>
          <a:xfrm>
            <a:off x="2031961" y="2465230"/>
            <a:ext cx="2154266" cy="274637"/>
            <a:chOff x="1995448" y="1858941"/>
            <a:chExt cx="2154266" cy="274637"/>
          </a:xfrm>
        </p:grpSpPr>
        <p:sp>
          <p:nvSpPr>
            <p:cNvPr id="71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해충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2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해충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3" name="아래쪽 화살표 72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3"/>
          <p:cNvGrpSpPr/>
          <p:nvPr/>
        </p:nvGrpSpPr>
        <p:grpSpPr>
          <a:xfrm>
            <a:off x="2031961" y="2775433"/>
            <a:ext cx="2154266" cy="274637"/>
            <a:chOff x="1995448" y="1858941"/>
            <a:chExt cx="2154266" cy="274637"/>
          </a:xfrm>
        </p:grpSpPr>
        <p:sp>
          <p:nvSpPr>
            <p:cNvPr id="75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곤충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6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곤충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77" name="아래쪽 화살표 76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77"/>
          <p:cNvGrpSpPr/>
          <p:nvPr/>
        </p:nvGrpSpPr>
        <p:grpSpPr>
          <a:xfrm>
            <a:off x="2031961" y="3085636"/>
            <a:ext cx="2154266" cy="274637"/>
            <a:chOff x="1995448" y="1858941"/>
            <a:chExt cx="2154266" cy="274637"/>
          </a:xfrm>
        </p:grpSpPr>
        <p:sp>
          <p:nvSpPr>
            <p:cNvPr id="79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천적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0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천적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1" name="아래쪽 화살표 80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81"/>
          <p:cNvGrpSpPr/>
          <p:nvPr/>
        </p:nvGrpSpPr>
        <p:grpSpPr>
          <a:xfrm>
            <a:off x="2031961" y="3395837"/>
            <a:ext cx="2154266" cy="274637"/>
            <a:chOff x="1995448" y="1858941"/>
            <a:chExt cx="2154266" cy="274637"/>
          </a:xfrm>
        </p:grpSpPr>
        <p:sp>
          <p:nvSpPr>
            <p:cNvPr id="83" name="Rectangle 339" descr="그림4"/>
            <p:cNvSpPr>
              <a:spLocks noChangeArrowheads="1"/>
            </p:cNvSpPr>
            <p:nvPr/>
          </p:nvSpPr>
          <p:spPr bwMode="auto">
            <a:xfrm>
              <a:off x="1995448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잡초 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4" name="Rectangle 339" descr="그림4"/>
            <p:cNvSpPr>
              <a:spLocks noChangeArrowheads="1"/>
            </p:cNvSpPr>
            <p:nvPr/>
          </p:nvSpPr>
          <p:spPr bwMode="auto">
            <a:xfrm>
              <a:off x="3236890" y="1858941"/>
              <a:ext cx="912824" cy="27463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잡초 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 rot="16200000">
              <a:off x="2981299" y="1886721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Rectangle 339" descr="그림4"/>
          <p:cNvSpPr>
            <a:spLocks noChangeArrowheads="1"/>
          </p:cNvSpPr>
          <p:nvPr/>
        </p:nvSpPr>
        <p:spPr bwMode="auto">
          <a:xfrm>
            <a:off x="4332280" y="2300447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88" name="Rectangle 339" descr="그림4"/>
          <p:cNvSpPr>
            <a:spLocks noChangeArrowheads="1"/>
          </p:cNvSpPr>
          <p:nvPr/>
        </p:nvSpPr>
        <p:spPr bwMode="auto">
          <a:xfrm>
            <a:off x="5573722" y="2300447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89" name="아래쪽 화살표 88"/>
          <p:cNvSpPr/>
          <p:nvPr/>
        </p:nvSpPr>
        <p:spPr>
          <a:xfrm rot="16200000">
            <a:off x="5318131" y="232822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아래쪽 화살표 89"/>
          <p:cNvSpPr/>
          <p:nvPr/>
        </p:nvSpPr>
        <p:spPr>
          <a:xfrm>
            <a:off x="5938852" y="2629064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ectangle 339" descr="그림4"/>
          <p:cNvSpPr>
            <a:spLocks noChangeArrowheads="1"/>
          </p:cNvSpPr>
          <p:nvPr/>
        </p:nvSpPr>
        <p:spPr bwMode="auto">
          <a:xfrm>
            <a:off x="5573722" y="2884655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2" name="아래쪽 화살표 91"/>
          <p:cNvSpPr/>
          <p:nvPr/>
        </p:nvSpPr>
        <p:spPr>
          <a:xfrm rot="18900000">
            <a:off x="5217452" y="2747462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55"/>
          <p:cNvSpPr txBox="1">
            <a:spLocks noChangeArrowheads="1"/>
          </p:cNvSpPr>
          <p:nvPr/>
        </p:nvSpPr>
        <p:spPr bwMode="auto">
          <a:xfrm>
            <a:off x="4660896" y="2100415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55"/>
          <p:cNvSpPr txBox="1">
            <a:spLocks noChangeArrowheads="1"/>
          </p:cNvSpPr>
          <p:nvPr/>
        </p:nvSpPr>
        <p:spPr bwMode="auto">
          <a:xfrm>
            <a:off x="4332279" y="278240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Rectangle 339" descr="그림4"/>
          <p:cNvSpPr>
            <a:spLocks noChangeArrowheads="1"/>
          </p:cNvSpPr>
          <p:nvPr/>
        </p:nvSpPr>
        <p:spPr bwMode="auto">
          <a:xfrm>
            <a:off x="6997728" y="1881337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7" name="Rectangle 339" descr="그림4"/>
          <p:cNvSpPr>
            <a:spLocks noChangeArrowheads="1"/>
          </p:cNvSpPr>
          <p:nvPr/>
        </p:nvSpPr>
        <p:spPr bwMode="auto">
          <a:xfrm>
            <a:off x="6997728" y="26846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8" name="Rectangle 339" descr="그림4"/>
          <p:cNvSpPr>
            <a:spLocks noChangeArrowheads="1"/>
          </p:cNvSpPr>
          <p:nvPr/>
        </p:nvSpPr>
        <p:spPr bwMode="auto">
          <a:xfrm>
            <a:off x="6997728" y="22829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99" name="Rectangle 339" descr="그림4"/>
          <p:cNvSpPr>
            <a:spLocks noChangeArrowheads="1"/>
          </p:cNvSpPr>
          <p:nvPr/>
        </p:nvSpPr>
        <p:spPr bwMode="auto">
          <a:xfrm>
            <a:off x="6997728" y="30862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00" name="Rectangle 339" descr="그림4"/>
          <p:cNvSpPr>
            <a:spLocks noChangeArrowheads="1"/>
          </p:cNvSpPr>
          <p:nvPr/>
        </p:nvSpPr>
        <p:spPr bwMode="auto">
          <a:xfrm>
            <a:off x="6997728" y="34879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01" name="아래쪽 화살표 100"/>
          <p:cNvSpPr/>
          <p:nvPr/>
        </p:nvSpPr>
        <p:spPr>
          <a:xfrm rot="14400000">
            <a:off x="6592503" y="2724718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아래쪽 화살표 101"/>
          <p:cNvSpPr/>
          <p:nvPr/>
        </p:nvSpPr>
        <p:spPr>
          <a:xfrm rot="16200000">
            <a:off x="6592503" y="2943796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아래쪽 화살표 102"/>
          <p:cNvSpPr/>
          <p:nvPr/>
        </p:nvSpPr>
        <p:spPr>
          <a:xfrm rot="18000000">
            <a:off x="6592503" y="3159292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81"/>
          <p:cNvGrpSpPr/>
          <p:nvPr/>
        </p:nvGrpSpPr>
        <p:grpSpPr>
          <a:xfrm>
            <a:off x="2026990" y="3765160"/>
            <a:ext cx="2154266" cy="552366"/>
            <a:chOff x="1995448" y="1908382"/>
            <a:chExt cx="2154266" cy="552366"/>
          </a:xfrm>
        </p:grpSpPr>
        <p:sp>
          <p:nvSpPr>
            <p:cNvPr id="63" name="Rectangle 339" descr="그림4"/>
            <p:cNvSpPr>
              <a:spLocks noChangeArrowheads="1"/>
            </p:cNvSpPr>
            <p:nvPr/>
          </p:nvSpPr>
          <p:spPr bwMode="auto">
            <a:xfrm>
              <a:off x="1995448" y="1992181"/>
              <a:ext cx="912824" cy="384767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통합검색</a:t>
              </a:r>
              <a:endParaRPr lang="en-US" altLang="ko-KR" sz="1000" dirty="0" smtClean="0">
                <a:latin typeface="산돌고딕 M" pitchFamily="50" charset="-127"/>
                <a:ea typeface="산돌고딕 L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목록조회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4" name="Rectangle 339" descr="그림4"/>
            <p:cNvSpPr>
              <a:spLocks noChangeArrowheads="1"/>
            </p:cNvSpPr>
            <p:nvPr/>
          </p:nvSpPr>
          <p:spPr bwMode="auto">
            <a:xfrm>
              <a:off x="3236890" y="1908382"/>
              <a:ext cx="912824" cy="552366"/>
            </a:xfrm>
            <a:prstGeom prst="roundRect">
              <a:avLst>
                <a:gd name="adj" fmla="val 3417"/>
              </a:avLst>
            </a:prstGeom>
            <a:solidFill>
              <a:srgbClr val="EAEAEA"/>
            </a:solidFill>
            <a:ln w="9525" algn="ctr">
              <a:solidFill>
                <a:srgbClr val="949494"/>
              </a:solidFill>
              <a:miter lim="800000"/>
              <a:headEnd/>
              <a:tailEnd/>
            </a:ln>
          </p:spPr>
          <p:txBody>
            <a:bodyPr lIns="36000" tIns="44298" rIns="36000" bIns="44298" anchor="ctr"/>
            <a:lstStyle/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위 </a:t>
              </a:r>
              <a:r>
                <a:rPr lang="en-US" altLang="ko-KR" sz="1000" dirty="0" smtClean="0">
                  <a:latin typeface="산돌고딕 M" pitchFamily="50" charset="-127"/>
                  <a:ea typeface="산돌고딕 L" pitchFamily="50" charset="-127"/>
                </a:rPr>
                <a:t>6</a:t>
              </a:r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가지 분류에 해당하는</a:t>
              </a:r>
              <a:endParaRPr lang="en-US" altLang="ko-KR" sz="1000" dirty="0" smtClean="0">
                <a:latin typeface="산돌고딕 M" pitchFamily="50" charset="-127"/>
                <a:ea typeface="산돌고딕 L" pitchFamily="50" charset="-127"/>
              </a:endParaRPr>
            </a:p>
            <a:p>
              <a:pPr algn="ctr"/>
              <a:r>
                <a:rPr lang="ko-KR" altLang="en-US" sz="1000" dirty="0" smtClean="0">
                  <a:latin typeface="산돌고딕 M" pitchFamily="50" charset="-127"/>
                  <a:ea typeface="산돌고딕 L" pitchFamily="50" charset="-127"/>
                </a:rPr>
                <a:t>상세조회</a:t>
              </a:r>
              <a:endParaRPr lang="en-US" altLang="ko-KR" sz="1000" dirty="0">
                <a:latin typeface="산돌고딕 M" pitchFamily="50" charset="-127"/>
                <a:ea typeface="산돌고딕 L" pitchFamily="50" charset="-127"/>
              </a:endParaRPr>
            </a:p>
          </p:txBody>
        </p:sp>
        <p:sp>
          <p:nvSpPr>
            <p:cNvPr id="65" name="아래쪽 화살표 64"/>
            <p:cNvSpPr/>
            <p:nvPr/>
          </p:nvSpPr>
          <p:spPr>
            <a:xfrm rot="16200000">
              <a:off x="2981299" y="2075025"/>
              <a:ext cx="219078" cy="219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Rectangle 183"/>
          <p:cNvSpPr>
            <a:spLocks noChangeArrowheads="1"/>
          </p:cNvSpPr>
          <p:nvPr/>
        </p:nvSpPr>
        <p:spPr bwMode="auto">
          <a:xfrm flipV="1">
            <a:off x="1885908" y="4592009"/>
            <a:ext cx="6223159" cy="1573295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82" name="Rectangle 339" descr="그림4"/>
          <p:cNvSpPr>
            <a:spLocks noChangeArrowheads="1"/>
          </p:cNvSpPr>
          <p:nvPr/>
        </p:nvSpPr>
        <p:spPr bwMode="auto">
          <a:xfrm>
            <a:off x="1940924" y="4623436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병해충 상담 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86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827632"/>
              </p:ext>
            </p:extLst>
          </p:nvPr>
        </p:nvGraphicFramePr>
        <p:xfrm>
          <a:off x="1995447" y="4993650"/>
          <a:ext cx="6061158" cy="1026479"/>
        </p:xfrm>
        <a:graphic>
          <a:graphicData uri="http://schemas.openxmlformats.org/drawingml/2006/table">
            <a:tbl>
              <a:tblPr/>
              <a:tblGrid>
                <a:gridCol w="1022364"/>
                <a:gridCol w="5038794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서비스명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  <a:cs typeface="+mn-cs"/>
                      </a:endParaRP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서비스 설명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병해충상담 검색 서비스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병해충상담 정보를 검색서비스로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	병해충상담 상세정보 서비스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상담내용에 대해 전문가가 답변한 내용을 제공하는 서비스입니다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err="1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OpenAPI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구성도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25344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6</a:t>
            </a:fld>
            <a:endParaRPr lang="en-US" altLang="ko-KR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2" name="Rectangle 183"/>
          <p:cNvSpPr>
            <a:spLocks noChangeArrowheads="1"/>
          </p:cNvSpPr>
          <p:nvPr/>
        </p:nvSpPr>
        <p:spPr bwMode="auto">
          <a:xfrm flipV="1">
            <a:off x="1885908" y="1024561"/>
            <a:ext cx="6223159" cy="2300319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63" name="Rectangle 339" descr="그림4"/>
          <p:cNvSpPr>
            <a:spLocks noChangeArrowheads="1"/>
          </p:cNvSpPr>
          <p:nvPr/>
        </p:nvSpPr>
        <p:spPr bwMode="auto">
          <a:xfrm>
            <a:off x="1940924" y="1055990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smtClean="0">
                <a:latin typeface="산돌고딕B" pitchFamily="50" charset="-127"/>
                <a:ea typeface="산돌고딕B" pitchFamily="50" charset="-127"/>
              </a:rPr>
              <a:t>병해충 예측 </a:t>
            </a:r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64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8609"/>
              </p:ext>
            </p:extLst>
          </p:nvPr>
        </p:nvGraphicFramePr>
        <p:xfrm>
          <a:off x="1995447" y="1438435"/>
          <a:ext cx="6061158" cy="1816103"/>
        </p:xfrm>
        <a:graphic>
          <a:graphicData uri="http://schemas.openxmlformats.org/drawingml/2006/table">
            <a:tbl>
              <a:tblPr/>
              <a:tblGrid>
                <a:gridCol w="1022364"/>
                <a:gridCol w="5038794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서비스명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  <a:cs typeface="+mn-cs"/>
                      </a:endParaRP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서비스 설명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예측지도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특정 일자의 예측한 병해충 발생 정보를 전국단위의 지도 서비스로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b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</a:b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작목별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검색이 가능합니다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지점자료 예측조회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일정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기간동안에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특정 지점의 병해충 발생 예측 정보를 조회하여 그래프로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b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</a:b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작목별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검색이 가능합니다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예측조사 비교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특정 일자에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지점의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한달간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병해충 예측 정보를 그래프로 제공합니다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일자를 선택하고 병해충을 선택하면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지점이 지도에 표시됩니다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표시된 지점을 클릭하면 팝업으로 해당 지점의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한달간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예측 정보를 그래프로 보여줍니다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벼 도열병 방제지원 결정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벼도열병의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방제를 지원하기 위하여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농작업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정보와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벼도열병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발생 예측 정보를 조합하여 </a:t>
                      </a:r>
                      <a:endParaRPr lang="en-US" altLang="ko-KR" sz="900" b="0" kern="120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 방제 의견을 제시합니다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b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</a:b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농작업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정보로 육묘방법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이양일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품종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시비량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생육단계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병징관찰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여부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농약 방법 정보를 활용합니다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  <a:cs typeface="+mn-cs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183"/>
          <p:cNvSpPr>
            <a:spLocks noChangeArrowheads="1"/>
          </p:cNvSpPr>
          <p:nvPr/>
        </p:nvSpPr>
        <p:spPr bwMode="auto">
          <a:xfrm flipV="1">
            <a:off x="1885908" y="3429000"/>
            <a:ext cx="6223159" cy="1573295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sp>
        <p:nvSpPr>
          <p:cNvPr id="66" name="Rectangle 339" descr="그림4"/>
          <p:cNvSpPr>
            <a:spLocks noChangeArrowheads="1"/>
          </p:cNvSpPr>
          <p:nvPr/>
        </p:nvSpPr>
        <p:spPr bwMode="auto">
          <a:xfrm>
            <a:off x="1940924" y="3460427"/>
            <a:ext cx="6135688" cy="297189"/>
          </a:xfrm>
          <a:prstGeom prst="roundRect">
            <a:avLst>
              <a:gd name="adj" fmla="val 3417"/>
            </a:avLst>
          </a:prstGeom>
          <a:solidFill>
            <a:srgbClr val="CACFDE"/>
          </a:solidFill>
          <a:ln w="6350" algn="ctr">
            <a:noFill/>
            <a:miter lim="800000"/>
            <a:headEnd/>
            <a:tailEnd/>
          </a:ln>
        </p:spPr>
        <p:txBody>
          <a:bodyPr lIns="88596" tIns="44298" rIns="88596" bIns="44298" anchor="ctr"/>
          <a:lstStyle/>
          <a:p>
            <a:pPr algn="ctr"/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병해충 </a:t>
            </a:r>
            <a:r>
              <a:rPr lang="ko-KR" altLang="en-US" sz="1000" dirty="0" err="1" smtClean="0">
                <a:latin typeface="산돌고딕B" pitchFamily="50" charset="-127"/>
                <a:ea typeface="산돌고딕B" pitchFamily="50" charset="-127"/>
              </a:rPr>
              <a:t>예찰</a:t>
            </a:r>
            <a:r>
              <a:rPr lang="ko-KR" altLang="en-US" sz="1000" dirty="0" smtClean="0">
                <a:latin typeface="산돌고딕B" pitchFamily="50" charset="-127"/>
                <a:ea typeface="산돌고딕B" pitchFamily="50" charset="-127"/>
              </a:rPr>
              <a:t> 서비스 구성도</a:t>
            </a:r>
            <a:endParaRPr lang="en-US" altLang="ko-KR" sz="1000" dirty="0">
              <a:latin typeface="산돌고딕B" pitchFamily="50" charset="-127"/>
              <a:ea typeface="산돌고딕B" pitchFamily="50" charset="-127"/>
            </a:endParaRPr>
          </a:p>
        </p:txBody>
      </p:sp>
      <p:graphicFrame>
        <p:nvGraphicFramePr>
          <p:cNvPr id="70" name="Group 8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67323"/>
              </p:ext>
            </p:extLst>
          </p:nvPr>
        </p:nvGraphicFramePr>
        <p:xfrm>
          <a:off x="1995447" y="3830641"/>
          <a:ext cx="6061158" cy="1078391"/>
        </p:xfrm>
        <a:graphic>
          <a:graphicData uri="http://schemas.openxmlformats.org/drawingml/2006/table">
            <a:tbl>
              <a:tblPr/>
              <a:tblGrid>
                <a:gridCol w="1022364"/>
                <a:gridCol w="5038794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  <a:cs typeface="+mn-cs"/>
                        </a:rPr>
                        <a:t>서비스명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산돌고딕B" pitchFamily="18" charset="-127"/>
                        <a:ea typeface="산돌고딕B" pitchFamily="18" charset="-127"/>
                        <a:cs typeface="+mn-cs"/>
                      </a:endParaRP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서비스 설명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예찰정보를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검색 서비스로 제공합니다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병해충예찰검색상세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시도별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한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회차에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병해충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예찰정보를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 시도별로 서비스합니다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78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병해충예찰검색상세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(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시군구별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한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회차의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시도에 해당하는 병해충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예찰정보를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시군구별로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 서비스합니다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산돌고딕 L" pitchFamily="18" charset="-127"/>
                          <a:ea typeface="산돌고딕 L" pitchFamily="18" charset="-127"/>
                          <a:cs typeface="+mn-cs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3698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>
            <a:grpSpLocks/>
          </p:cNvGrpSpPr>
          <p:nvPr/>
        </p:nvGrpSpPr>
        <p:grpSpPr bwMode="auto">
          <a:xfrm>
            <a:off x="3080271" y="2146297"/>
            <a:ext cx="5222875" cy="571500"/>
            <a:chOff x="3079810" y="2357430"/>
            <a:chExt cx="5222875" cy="571511"/>
          </a:xfrm>
        </p:grpSpPr>
        <p:pic>
          <p:nvPicPr>
            <p:cNvPr id="14" name="Picture 45" descr="Untitled-1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79810" y="2357430"/>
              <a:ext cx="5222875" cy="57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4" name="Text Box 55"/>
            <p:cNvSpPr txBox="1">
              <a:spLocks noChangeArrowheads="1"/>
            </p:cNvSpPr>
            <p:nvPr/>
          </p:nvSpPr>
          <p:spPr bwMode="auto">
            <a:xfrm>
              <a:off x="3298825" y="2428875"/>
              <a:ext cx="4930599" cy="32317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square" tIns="0"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altLang="ko-KR" dirty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1. </a:t>
              </a:r>
              <a:r>
                <a:rPr lang="en-US" altLang="ko-KR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REST </a:t>
              </a:r>
              <a:r>
                <a:rPr lang="ko-KR" altLang="en-US" dirty="0" smtClean="0">
                  <a:solidFill>
                    <a:srgbClr val="000000"/>
                  </a:solidFill>
                  <a:latin typeface="나눔고딕 ExtraBold" pitchFamily="50" charset="-127"/>
                  <a:ea typeface="나눔고딕 ExtraBold" pitchFamily="50" charset="-127"/>
                </a:rPr>
                <a:t>방식 구현방법</a:t>
              </a:r>
              <a:endParaRPr lang="ko-KR" altLang="en-US" dirty="0">
                <a:solidFill>
                  <a:srgbClr val="000000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1747838" y="1088740"/>
            <a:ext cx="1071562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42900" indent="-342900" algn="ctr">
              <a:lnSpc>
                <a:spcPct val="140000"/>
              </a:lnSpc>
              <a:defRPr/>
            </a:pPr>
            <a:r>
              <a:rPr lang="en-US" altLang="ko-KR" sz="4200" b="1" dirty="0" smtClean="0">
                <a:solidFill>
                  <a:srgbClr val="00599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HY견고딕" pitchFamily="18" charset="-127"/>
              </a:rPr>
              <a:t>II</a:t>
            </a:r>
            <a:endParaRPr lang="en-US" altLang="ko-KR" sz="4200" b="1" dirty="0">
              <a:solidFill>
                <a:srgbClr val="00599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740" y="1398115"/>
            <a:ext cx="6640592" cy="50006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l">
              <a:defRPr/>
            </a:pP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병해충검색 </a:t>
            </a:r>
            <a:r>
              <a:rPr lang="en-US" altLang="ko-KR" sz="3600" spc="300" dirty="0" err="1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OpenAPI</a:t>
            </a:r>
            <a:r>
              <a:rPr lang="en-US" altLang="ko-KR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 </a:t>
            </a:r>
            <a:r>
              <a:rPr lang="ko-KR" altLang="en-US" sz="3600" spc="300" dirty="0" smtClean="0">
                <a:solidFill>
                  <a:srgbClr val="FFFFFF"/>
                </a:solidFill>
                <a:latin typeface="다음_SemiBold" pitchFamily="2" charset="-127"/>
                <a:ea typeface="다음_SemiBold" pitchFamily="2" charset="-127"/>
              </a:rPr>
              <a:t>구현</a:t>
            </a:r>
            <a:endParaRPr lang="en-US" altLang="ko-KR" sz="3600" spc="300" dirty="0">
              <a:solidFill>
                <a:srgbClr val="FFFFFF"/>
              </a:solidFill>
              <a:latin typeface="다음_SemiBold" pitchFamily="2" charset="-127"/>
              <a:ea typeface="다음_SemiBold" pitchFamily="2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1"/>
          <p:cNvGrpSpPr>
            <a:grpSpLocks/>
          </p:cNvGrpSpPr>
          <p:nvPr/>
        </p:nvGrpSpPr>
        <p:grpSpPr bwMode="auto">
          <a:xfrm>
            <a:off x="3254375" y="244475"/>
            <a:ext cx="3168650" cy="560388"/>
            <a:chOff x="2648744" y="244475"/>
            <a:chExt cx="4439986" cy="559929"/>
          </a:xfrm>
        </p:grpSpPr>
        <p:pic>
          <p:nvPicPr>
            <p:cNvPr id="100434" name="Picture 63" descr="피티시안9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2648744" y="244475"/>
              <a:ext cx="4439986" cy="559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6"/>
            <p:cNvGrpSpPr>
              <a:grpSpLocks/>
            </p:cNvGrpSpPr>
            <p:nvPr/>
          </p:nvGrpSpPr>
          <p:grpSpPr bwMode="auto">
            <a:xfrm>
              <a:off x="3008784" y="446089"/>
              <a:ext cx="273956" cy="160599"/>
              <a:chOff x="1867" y="2802"/>
              <a:chExt cx="249" cy="97"/>
            </a:xfrm>
          </p:grpSpPr>
          <p:sp>
            <p:nvSpPr>
              <p:cNvPr id="24" name="AutoShape 87"/>
              <p:cNvSpPr>
                <a:spLocks noChangeArrowheads="1"/>
              </p:cNvSpPr>
              <p:nvPr/>
            </p:nvSpPr>
            <p:spPr bwMode="auto">
              <a:xfrm>
                <a:off x="2005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5" name="AutoShape 88"/>
              <p:cNvSpPr>
                <a:spLocks noChangeArrowheads="1"/>
              </p:cNvSpPr>
              <p:nvPr/>
            </p:nvSpPr>
            <p:spPr bwMode="auto">
              <a:xfrm>
                <a:off x="1936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6" name="AutoShape 89"/>
              <p:cNvSpPr>
                <a:spLocks noChangeArrowheads="1"/>
              </p:cNvSpPr>
              <p:nvPr/>
            </p:nvSpPr>
            <p:spPr bwMode="auto">
              <a:xfrm>
                <a:off x="1867" y="2802"/>
                <a:ext cx="111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" name="Group 86"/>
            <p:cNvGrpSpPr>
              <a:grpSpLocks/>
            </p:cNvGrpSpPr>
            <p:nvPr/>
          </p:nvGrpSpPr>
          <p:grpSpPr bwMode="auto">
            <a:xfrm rot="10800000">
              <a:off x="6767276" y="446088"/>
              <a:ext cx="273956" cy="160599"/>
              <a:chOff x="1867" y="2802"/>
              <a:chExt cx="249" cy="97"/>
            </a:xfrm>
          </p:grpSpPr>
          <p:sp>
            <p:nvSpPr>
              <p:cNvPr id="28" name="AutoShape 87"/>
              <p:cNvSpPr>
                <a:spLocks noChangeArrowheads="1"/>
              </p:cNvSpPr>
              <p:nvPr/>
            </p:nvSpPr>
            <p:spPr bwMode="auto">
              <a:xfrm>
                <a:off x="2004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91ACE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9" name="AutoShape 88"/>
              <p:cNvSpPr>
                <a:spLocks noChangeArrowheads="1"/>
              </p:cNvSpPr>
              <p:nvPr/>
            </p:nvSpPr>
            <p:spPr bwMode="auto">
              <a:xfrm>
                <a:off x="1935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C1E4E5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1" name="AutoShape 89"/>
              <p:cNvSpPr>
                <a:spLocks noChangeArrowheads="1"/>
              </p:cNvSpPr>
              <p:nvPr/>
            </p:nvSpPr>
            <p:spPr bwMode="auto">
              <a:xfrm>
                <a:off x="1866" y="2802"/>
                <a:ext cx="113" cy="97"/>
              </a:xfrm>
              <a:prstGeom prst="chevron">
                <a:avLst>
                  <a:gd name="adj" fmla="val 68044"/>
                </a:avLst>
              </a:prstGeom>
              <a:solidFill>
                <a:srgbClr val="EEF8F3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r"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0356" name="TextBox 41"/>
          <p:cNvSpPr txBox="1">
            <a:spLocks noChangeArrowheads="1"/>
          </p:cNvSpPr>
          <p:nvPr/>
        </p:nvSpPr>
        <p:spPr bwMode="auto">
          <a:xfrm>
            <a:off x="3454400" y="334963"/>
            <a:ext cx="2997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병해충검색 구현</a:t>
            </a:r>
            <a:r>
              <a:rPr lang="en-US" altLang="ko-KR" sz="1600" dirty="0" smtClean="0">
                <a:solidFill>
                  <a:srgbClr val="CC3300"/>
                </a:solidFill>
                <a:latin typeface="나눔고딕 ExtraBold" pitchFamily="50" charset="-127"/>
                <a:ea typeface="나눔고딕 ExtraBold" pitchFamily="50" charset="-127"/>
              </a:rPr>
              <a:t>(REST)</a:t>
            </a:r>
            <a:endParaRPr lang="ko-KR" altLang="en-US" sz="1600" dirty="0">
              <a:solidFill>
                <a:srgbClr val="CC330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0429" name="슬라이드 번호 개체 틀 42"/>
          <p:cNvSpPr>
            <a:spLocks noGrp="1"/>
          </p:cNvSpPr>
          <p:nvPr>
            <p:ph type="sldNum" sz="quarter" idx="10"/>
          </p:nvPr>
        </p:nvSpPr>
        <p:spPr bwMode="auto">
          <a:xfrm>
            <a:off x="4740275" y="6518275"/>
            <a:ext cx="569913" cy="280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E3A7039-3786-41E7-BBEC-B00EEA9A9316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7975" y="946117"/>
            <a:ext cx="9253538" cy="5330897"/>
          </a:xfrm>
          <a:prstGeom prst="roundRect">
            <a:avLst>
              <a:gd name="adj" fmla="val 2415"/>
            </a:avLst>
          </a:prstGeom>
          <a:solidFill>
            <a:schemeClr val="bg1"/>
          </a:solidFill>
          <a:ln w="19050">
            <a:solidFill>
              <a:srgbClr val="9696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4" name="Rectangle 183"/>
          <p:cNvSpPr>
            <a:spLocks noChangeArrowheads="1"/>
          </p:cNvSpPr>
          <p:nvPr/>
        </p:nvSpPr>
        <p:spPr bwMode="auto">
          <a:xfrm flipV="1">
            <a:off x="388875" y="2406636"/>
            <a:ext cx="3943404" cy="2446372"/>
          </a:xfrm>
          <a:prstGeom prst="roundRect">
            <a:avLst>
              <a:gd name="adj" fmla="val 1318"/>
            </a:avLst>
          </a:prstGeom>
          <a:solidFill>
            <a:schemeClr val="bg1"/>
          </a:solidFill>
          <a:ln w="28575" algn="ctr">
            <a:gradFill flip="none" rotWithShape="1">
              <a:gsLst>
                <a:gs pos="48000">
                  <a:srgbClr val="CACFDE"/>
                </a:gs>
                <a:gs pos="50000">
                  <a:srgbClr val="5E719A"/>
                </a:gs>
              </a:gsLst>
              <a:lin ang="5400000" scaled="1"/>
              <a:tileRect/>
            </a:gradFill>
            <a:miter lim="800000"/>
            <a:headEnd/>
            <a:tailEnd/>
          </a:ln>
        </p:spPr>
        <p:txBody>
          <a:bodyPr wrap="none" anchor="ctr"/>
          <a:lstStyle/>
          <a:p>
            <a:pPr marL="101600" indent="-101600" algn="ctr" defTabSz="1043056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40000"/>
              <a:buFont typeface="Arial" charset="0"/>
              <a:buChar char="•"/>
              <a:defRPr/>
            </a:pPr>
            <a:endParaRPr kumimoji="0" lang="ko-KR" altLang="en-US" sz="1100" kern="0" dirty="0">
              <a:latin typeface="-윤고딕140" pitchFamily="18" charset="-127"/>
              <a:ea typeface="-윤고딕140" pitchFamily="18" charset="-127"/>
            </a:endParaRPr>
          </a:p>
        </p:txBody>
      </p:sp>
      <p:graphicFrame>
        <p:nvGraphicFramePr>
          <p:cNvPr id="106" name="Group 836"/>
          <p:cNvGraphicFramePr>
            <a:graphicFrameLocks noGrp="1"/>
          </p:cNvGraphicFramePr>
          <p:nvPr/>
        </p:nvGraphicFramePr>
        <p:xfrm>
          <a:off x="461900" y="2479663"/>
          <a:ext cx="3760839" cy="2263806"/>
        </p:xfrm>
        <a:graphic>
          <a:graphicData uri="http://schemas.openxmlformats.org/drawingml/2006/table">
            <a:tbl>
              <a:tblPr/>
              <a:tblGrid>
                <a:gridCol w="3760839"/>
              </a:tblGrid>
              <a:tr h="23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B" pitchFamily="18" charset="-127"/>
                          <a:ea typeface="산돌고딕B" pitchFamily="18" charset="-127"/>
                        </a:rPr>
                        <a:t>사진검색</a:t>
                      </a:r>
                    </a:p>
                  </a:txBody>
                  <a:tcPr marL="43200" marR="43200" marT="32701" marB="32701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5F8F"/>
                    </a:solidFill>
                  </a:tcPr>
                </a:tc>
              </a:tr>
              <a:tr h="2026951"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marL="28575" marR="28575" marT="25956" marB="25956" anchor="ctr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Rectangle 339" descr="그림4"/>
          <p:cNvSpPr>
            <a:spLocks noChangeArrowheads="1"/>
          </p:cNvSpPr>
          <p:nvPr/>
        </p:nvSpPr>
        <p:spPr bwMode="auto">
          <a:xfrm>
            <a:off x="534928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1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err="1" smtClean="0">
                <a:latin typeface="산돌고딕 M" pitchFamily="50" charset="-127"/>
                <a:ea typeface="산돌고딕 L" pitchFamily="50" charset="-127"/>
              </a:rPr>
              <a:t>대분류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2" name="Rectangle 339" descr="그림4"/>
          <p:cNvSpPr>
            <a:spLocks noChangeArrowheads="1"/>
          </p:cNvSpPr>
          <p:nvPr/>
        </p:nvSpPr>
        <p:spPr bwMode="auto">
          <a:xfrm>
            <a:off x="1776370" y="322739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2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중분류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3" name="아래쪽 화살표 132"/>
          <p:cNvSpPr/>
          <p:nvPr/>
        </p:nvSpPr>
        <p:spPr>
          <a:xfrm rot="16200000">
            <a:off x="1520779" y="3255170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아래쪽 화살표 133"/>
          <p:cNvSpPr/>
          <p:nvPr/>
        </p:nvSpPr>
        <p:spPr>
          <a:xfrm>
            <a:off x="2141500" y="3556007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339" descr="그림4"/>
          <p:cNvSpPr>
            <a:spLocks noChangeArrowheads="1"/>
          </p:cNvSpPr>
          <p:nvPr/>
        </p:nvSpPr>
        <p:spPr bwMode="auto">
          <a:xfrm>
            <a:off x="1776370" y="3811598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사진검색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3</a:t>
            </a:r>
          </a:p>
          <a:p>
            <a:pPr algn="ctr"/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(</a:t>
            </a:r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작물</a:t>
            </a:r>
            <a:r>
              <a:rPr lang="en-US" altLang="ko-KR" sz="1000" dirty="0" smtClean="0">
                <a:latin typeface="산돌고딕 M" pitchFamily="50" charset="-127"/>
                <a:ea typeface="산돌고딕 L" pitchFamily="50" charset="-127"/>
              </a:rPr>
              <a:t>)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36" name="아래쪽 화살표 135"/>
          <p:cNvSpPr/>
          <p:nvPr/>
        </p:nvSpPr>
        <p:spPr>
          <a:xfrm rot="18900000">
            <a:off x="1420100" y="367440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55"/>
          <p:cNvSpPr txBox="1">
            <a:spLocks noChangeArrowheads="1"/>
          </p:cNvSpPr>
          <p:nvPr/>
        </p:nvSpPr>
        <p:spPr bwMode="auto">
          <a:xfrm>
            <a:off x="863544" y="3027358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잡초제외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55"/>
          <p:cNvSpPr txBox="1">
            <a:spLocks noChangeArrowheads="1"/>
          </p:cNvSpPr>
          <p:nvPr/>
        </p:nvSpPr>
        <p:spPr bwMode="auto">
          <a:xfrm>
            <a:off x="534927" y="3709351"/>
            <a:ext cx="153354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잡초</a:t>
            </a:r>
            <a:endParaRPr lang="ko-KR" altLang="en-US" sz="9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Rectangle 339" descr="그림4"/>
          <p:cNvSpPr>
            <a:spLocks noChangeArrowheads="1"/>
          </p:cNvSpPr>
          <p:nvPr/>
        </p:nvSpPr>
        <p:spPr bwMode="auto">
          <a:xfrm>
            <a:off x="3200376" y="2808280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병 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1" name="Rectangle 339" descr="그림4"/>
          <p:cNvSpPr>
            <a:spLocks noChangeArrowheads="1"/>
          </p:cNvSpPr>
          <p:nvPr/>
        </p:nvSpPr>
        <p:spPr bwMode="auto">
          <a:xfrm>
            <a:off x="3200376" y="3611566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해충상세조회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2" name="Rectangle 339" descr="그림4"/>
          <p:cNvSpPr>
            <a:spLocks noChangeArrowheads="1"/>
          </p:cNvSpPr>
          <p:nvPr/>
        </p:nvSpPr>
        <p:spPr bwMode="auto">
          <a:xfrm>
            <a:off x="3200376" y="3209923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곤충상세조회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3" name="Rectangle 339" descr="그림4"/>
          <p:cNvSpPr>
            <a:spLocks noChangeArrowheads="1"/>
          </p:cNvSpPr>
          <p:nvPr/>
        </p:nvSpPr>
        <p:spPr bwMode="auto">
          <a:xfrm>
            <a:off x="3200376" y="4013209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smtClean="0">
                <a:latin typeface="산돌고딕 M" pitchFamily="50" charset="-127"/>
                <a:ea typeface="산돌고딕 L" pitchFamily="50" charset="-127"/>
              </a:rPr>
              <a:t>천적상세조회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4" name="Rectangle 339" descr="그림4"/>
          <p:cNvSpPr>
            <a:spLocks noChangeArrowheads="1"/>
          </p:cNvSpPr>
          <p:nvPr/>
        </p:nvSpPr>
        <p:spPr bwMode="auto">
          <a:xfrm>
            <a:off x="3200376" y="4414852"/>
            <a:ext cx="912824" cy="274637"/>
          </a:xfrm>
          <a:prstGeom prst="roundRect">
            <a:avLst>
              <a:gd name="adj" fmla="val 3417"/>
            </a:avLst>
          </a:prstGeom>
          <a:solidFill>
            <a:srgbClr val="EAEAEA"/>
          </a:solidFill>
          <a:ln w="9525" algn="ctr">
            <a:solidFill>
              <a:srgbClr val="949494"/>
            </a:solidFill>
            <a:miter lim="800000"/>
            <a:headEnd/>
            <a:tailEnd/>
          </a:ln>
        </p:spPr>
        <p:txBody>
          <a:bodyPr lIns="36000" tIns="44298" rIns="36000" bIns="44298" anchor="ctr"/>
          <a:lstStyle/>
          <a:p>
            <a:pPr algn="ctr"/>
            <a:r>
              <a:rPr lang="ko-KR" altLang="en-US" sz="1000" dirty="0" smtClean="0">
                <a:latin typeface="산돌고딕 M" pitchFamily="50" charset="-127"/>
                <a:ea typeface="산돌고딕 L" pitchFamily="50" charset="-127"/>
              </a:rPr>
              <a:t>잡초상세조회</a:t>
            </a:r>
            <a:endParaRPr lang="en-US" altLang="ko-KR" sz="1000" dirty="0">
              <a:latin typeface="산돌고딕 M" pitchFamily="50" charset="-127"/>
              <a:ea typeface="산돌고딕 L" pitchFamily="50" charset="-127"/>
            </a:endParaRPr>
          </a:p>
        </p:txBody>
      </p:sp>
      <p:sp>
        <p:nvSpPr>
          <p:cNvPr id="145" name="아래쪽 화살표 144"/>
          <p:cNvSpPr/>
          <p:nvPr/>
        </p:nvSpPr>
        <p:spPr>
          <a:xfrm rot="14400000">
            <a:off x="2795151" y="3651661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아래쪽 화살표 145"/>
          <p:cNvSpPr/>
          <p:nvPr/>
        </p:nvSpPr>
        <p:spPr>
          <a:xfrm rot="16200000">
            <a:off x="2795151" y="3870739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아래쪽 화살표 146"/>
          <p:cNvSpPr/>
          <p:nvPr/>
        </p:nvSpPr>
        <p:spPr>
          <a:xfrm rot="18000000">
            <a:off x="2795151" y="4086235"/>
            <a:ext cx="219078" cy="219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55"/>
          <p:cNvSpPr txBox="1">
            <a:spLocks noChangeArrowheads="1"/>
          </p:cNvSpPr>
          <p:nvPr/>
        </p:nvSpPr>
        <p:spPr bwMode="auto">
          <a:xfrm>
            <a:off x="352362" y="1019142"/>
            <a:ext cx="90187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방식은 국가농작물병해충관리시스템에서 연계 데이터를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XML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담아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HTTP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전송합니다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구현 예시는 사진검색으로 진행하며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개발언어는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JSP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를 예로 하겠습니다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 은 작물 중심의 사진을 제공합니다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은 작물의 대분류를 제공하며 사진검색의 출발점입니다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다음 화면은 잡초를 제외한 나머지 는 사진검색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로 이동하며 잡초는 사진검색 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으로 이동합니다</a:t>
            </a:r>
            <a:r>
              <a:rPr lang="en-US" altLang="ko-KR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34927" y="3209923"/>
            <a:ext cx="912825" cy="2921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5104" y="2297097"/>
            <a:ext cx="3823153" cy="26289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50" name="TextBox 55"/>
          <p:cNvSpPr txBox="1">
            <a:spLocks noChangeArrowheads="1"/>
          </p:cNvSpPr>
          <p:nvPr/>
        </p:nvSpPr>
        <p:spPr bwMode="auto">
          <a:xfrm>
            <a:off x="6523059" y="4962546"/>
            <a:ext cx="15335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C3300"/>
                </a:solidFill>
                <a:latin typeface="나눔고딕" pitchFamily="50" charset="-127"/>
                <a:ea typeface="나눔고딕" pitchFamily="50" charset="-127"/>
              </a:rPr>
              <a:t>샘플화면</a:t>
            </a:r>
            <a:endParaRPr lang="ko-KR" altLang="en-US" sz="1200" b="1" dirty="0">
              <a:solidFill>
                <a:srgbClr val="CC33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14565</TotalTime>
  <Words>1142</Words>
  <Application>Microsoft Office PowerPoint</Application>
  <PresentationFormat>A4 용지(210x297mm)</PresentationFormat>
  <Paragraphs>373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굴림</vt:lpstr>
      <vt:lpstr>산돌고딕 M</vt:lpstr>
      <vt:lpstr>HY헤드라인M</vt:lpstr>
      <vt:lpstr>Arial</vt:lpstr>
      <vt:lpstr>HY견고딕</vt:lpstr>
      <vt:lpstr>-윤고딕140</vt:lpstr>
      <vt:lpstr>나눔고딕</vt:lpstr>
      <vt:lpstr>Times New Roman</vt:lpstr>
      <vt:lpstr>다음_SemiBold</vt:lpstr>
      <vt:lpstr>산돌고딕B</vt:lpstr>
      <vt:lpstr>산돌고딕 L</vt:lpstr>
      <vt:lpstr>나눔고딕 ExtraBold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Joypia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JJJ</dc:creator>
  <cp:lastModifiedBy>owner</cp:lastModifiedBy>
  <cp:revision>901</cp:revision>
  <dcterms:created xsi:type="dcterms:W3CDTF">2009-04-03T07:13:52Z</dcterms:created>
  <dcterms:modified xsi:type="dcterms:W3CDTF">2023-09-15T03:03:41Z</dcterms:modified>
</cp:coreProperties>
</file>